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61" r:id="rId4"/>
    <p:sldId id="266" r:id="rId5"/>
    <p:sldId id="276" r:id="rId6"/>
    <p:sldId id="263" r:id="rId7"/>
    <p:sldId id="271" r:id="rId8"/>
    <p:sldId id="272" r:id="rId9"/>
    <p:sldId id="274" r:id="rId10"/>
    <p:sldId id="273" r:id="rId11"/>
    <p:sldId id="262" r:id="rId12"/>
    <p:sldId id="278" r:id="rId13"/>
    <p:sldId id="275" r:id="rId14"/>
    <p:sldId id="277" r:id="rId15"/>
    <p:sldId id="268" r:id="rId16"/>
    <p:sldId id="280" r:id="rId17"/>
    <p:sldId id="259" r:id="rId18"/>
    <p:sldId id="279" r:id="rId19"/>
    <p:sldId id="282" r:id="rId20"/>
    <p:sldId id="269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5" r:id="rId40"/>
    <p:sldId id="304" r:id="rId41"/>
    <p:sldId id="306" r:id="rId42"/>
    <p:sldId id="303" r:id="rId43"/>
    <p:sldId id="283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5" r:id="rId60"/>
    <p:sldId id="326" r:id="rId61"/>
    <p:sldId id="327" r:id="rId62"/>
    <p:sldId id="328" r:id="rId63"/>
    <p:sldId id="329" r:id="rId64"/>
    <p:sldId id="331" r:id="rId65"/>
    <p:sldId id="330" r:id="rId66"/>
    <p:sldId id="334" r:id="rId67"/>
    <p:sldId id="333" r:id="rId68"/>
    <p:sldId id="260" r:id="rId69"/>
    <p:sldId id="332" r:id="rId70"/>
    <p:sldId id="308" r:id="rId71"/>
    <p:sldId id="267" r:id="rId72"/>
    <p:sldId id="264" r:id="rId73"/>
    <p:sldId id="265" r:id="rId74"/>
  </p:sldIdLst>
  <p:sldSz cx="18288000" cy="10287000"/>
  <p:notesSz cx="6858000" cy="9144000"/>
  <p:embeddedFontLst>
    <p:embeddedFont>
      <p:font typeface="Open Sans Bold" panose="020B0604020202020204" charset="0"/>
      <p:regular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4737" autoAdjust="0"/>
  </p:normalViewPr>
  <p:slideViewPr>
    <p:cSldViewPr>
      <p:cViewPr varScale="1">
        <p:scale>
          <a:sx n="57" d="100"/>
          <a:sy n="57" d="100"/>
        </p:scale>
        <p:origin x="9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76492-ED58-4126-9EB3-D309B00F2354}" type="datetimeFigureOut">
              <a:rPr lang="en-PH" smtClean="0"/>
              <a:t>16/10/2024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A9EFB-36DF-4BCB-9AA5-D42193F225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1389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639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Internals are hidden</a:t>
            </a:r>
            <a:r>
              <a:rPr lang="en-US" dirty="0"/>
              <a:t>: Information Hiding / Encapsulation at a higher level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94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Chatty Services</a:t>
            </a:r>
            <a:r>
              <a:rPr lang="en-US" dirty="0"/>
              <a:t>:</a:t>
            </a:r>
          </a:p>
          <a:p>
            <a:r>
              <a:rPr lang="en-US" dirty="0"/>
              <a:t>To get Order + Consumer =&gt; 2 calls</a:t>
            </a:r>
          </a:p>
          <a:p>
            <a:r>
              <a:rPr lang="en-US" dirty="0"/>
              <a:t>OR: /v1/order/5?expand=consumer =&gt; 1 call (less chatty) </a:t>
            </a:r>
            <a:r>
              <a:rPr lang="en-US" dirty="0">
                <a:sym typeface="Wingdings" panose="05000000000000000000" pitchFamily="2" charset="2"/>
              </a:rPr>
              <a:t> or use </a:t>
            </a:r>
            <a:r>
              <a:rPr lang="en-US" dirty="0" err="1">
                <a:sym typeface="Wingdings" panose="05000000000000000000" pitchFamily="2" charset="2"/>
              </a:rPr>
              <a:t>GraphQL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Synchronous </a:t>
            </a:r>
            <a:r>
              <a:rPr lang="en-US" b="1" dirty="0" err="1"/>
              <a:t>Interprocess</a:t>
            </a:r>
            <a:r>
              <a:rPr lang="en-US" b="1" dirty="0"/>
              <a:t> Communication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Reduced availability: if one service is down, you are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Synchronous API call? </a:t>
            </a:r>
            <a:r>
              <a:rPr lang="en-US" dirty="0">
                <a:sym typeface="Wingdings" panose="05000000000000000000" pitchFamily="2" charset="2"/>
              </a:rPr>
              <a:t> Because you are waiting for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ACID: Atomic, Consistent, Isolated, Durable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ym typeface="Wingdings" panose="05000000000000000000" pitchFamily="2" charset="2"/>
              </a:rPr>
              <a:t>MicroServices</a:t>
            </a:r>
            <a:r>
              <a:rPr lang="en-US" dirty="0">
                <a:sym typeface="Wingdings" panose="05000000000000000000" pitchFamily="2" charset="2"/>
              </a:rPr>
              <a:t> only has ACD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1006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Interprocess</a:t>
            </a:r>
            <a:r>
              <a:rPr lang="en-US" dirty="0"/>
              <a:t>: network latency, de(serialization) and server processing + potential packet loss/retries &amp; network congestion</a:t>
            </a:r>
          </a:p>
          <a:p>
            <a:endParaRPr lang="en-US" dirty="0"/>
          </a:p>
          <a:p>
            <a:r>
              <a:rPr lang="en-US" dirty="0" err="1"/>
              <a:t>gRPC</a:t>
            </a:r>
            <a:r>
              <a:rPr lang="en-US" dirty="0"/>
              <a:t>: Google Remote Procedure Call</a:t>
            </a:r>
          </a:p>
          <a:p>
            <a:r>
              <a:rPr lang="en-US" dirty="0"/>
              <a:t>AMQP: Advanced Message Queuing Protocol</a:t>
            </a:r>
          </a:p>
          <a:p>
            <a:r>
              <a:rPr lang="en-US" dirty="0"/>
              <a:t>STOMP: Simple (or Streaming) Text Oriented Messaging Protocol</a:t>
            </a:r>
          </a:p>
          <a:p>
            <a:endParaRPr lang="en-US" dirty="0"/>
          </a:p>
          <a:p>
            <a:r>
              <a:rPr lang="en-US" b="1" dirty="0"/>
              <a:t>One-to-many</a:t>
            </a:r>
            <a:r>
              <a:rPr lang="en-US" dirty="0"/>
              <a:t>: with publish/subscribe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822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IDL: </a:t>
            </a:r>
            <a:r>
              <a:rPr lang="en-US" b="0" dirty="0" err="1"/>
              <a:t>OpenApi</a:t>
            </a:r>
            <a:r>
              <a:rPr lang="en-US" b="0" dirty="0"/>
              <a:t> Specification (from Swagger)</a:t>
            </a:r>
          </a:p>
          <a:p>
            <a:endParaRPr lang="en-US" b="1" dirty="0"/>
          </a:p>
          <a:p>
            <a:r>
              <a:rPr lang="en-US" b="1" dirty="0"/>
              <a:t>Semantic Version</a:t>
            </a:r>
            <a:r>
              <a:rPr lang="en-US" dirty="0"/>
              <a:t>: </a:t>
            </a:r>
            <a:r>
              <a:rPr lang="en-US" dirty="0" err="1"/>
              <a:t>Major.Minor.Patch</a:t>
            </a:r>
            <a:endParaRPr lang="en-US" dirty="0"/>
          </a:p>
          <a:p>
            <a:r>
              <a:rPr lang="en-US" dirty="0"/>
              <a:t>Often done: putting the major version in the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Put major in </a:t>
            </a:r>
            <a:r>
              <a:rPr lang="en-US" dirty="0" err="1"/>
              <a:t>header,MIME</a:t>
            </a:r>
            <a:r>
              <a:rPr lang="en-US" dirty="0"/>
              <a:t> type, …</a:t>
            </a:r>
          </a:p>
          <a:p>
            <a:endParaRPr lang="en-US" dirty="0"/>
          </a:p>
          <a:p>
            <a:r>
              <a:rPr lang="en-US" b="1" dirty="0"/>
              <a:t>Robustness Principle</a:t>
            </a:r>
          </a:p>
          <a:p>
            <a:r>
              <a:rPr lang="en-US" dirty="0"/>
              <a:t>Be conservative in what you do, be liberal in what you accept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defaults for new request properties (that conserve the initial behavior)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Ignore new response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491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bg1"/>
                </a:solidFill>
              </a:rPr>
              <a:t>REST levels: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Level 2: GET, POST, PUT and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Level 3: HATEOS: GET returns </a:t>
            </a:r>
            <a:r>
              <a:rPr lang="en-US" sz="4400" dirty="0" err="1">
                <a:solidFill>
                  <a:schemeClr val="bg1"/>
                </a:solidFill>
              </a:rPr>
              <a:t>urls</a:t>
            </a:r>
            <a:r>
              <a:rPr lang="en-US" sz="4400" dirty="0">
                <a:solidFill>
                  <a:schemeClr val="bg1"/>
                </a:solidFill>
              </a:rPr>
              <a:t> for 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399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Circuit Breakers</a:t>
            </a:r>
            <a:r>
              <a:rPr lang="en-US" dirty="0"/>
              <a:t>: Netflix </a:t>
            </a:r>
            <a:r>
              <a:rPr lang="en-US" dirty="0" err="1"/>
              <a:t>Hystrix</a:t>
            </a:r>
            <a:r>
              <a:rPr lang="en-US" dirty="0"/>
              <a:t>, Polly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522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Default Value</a:t>
            </a:r>
            <a:r>
              <a:rPr lang="en-US" dirty="0"/>
              <a:t>: if it’s not that important</a:t>
            </a:r>
          </a:p>
          <a:p>
            <a:r>
              <a:rPr lang="en-US" b="1" dirty="0"/>
              <a:t>Cached Response</a:t>
            </a:r>
            <a:r>
              <a:rPr lang="en-US" dirty="0"/>
              <a:t>: if stale data is ok</a:t>
            </a:r>
          </a:p>
          <a:p>
            <a:endParaRPr lang="en-US" dirty="0"/>
          </a:p>
          <a:p>
            <a:r>
              <a:rPr lang="en-US" dirty="0"/>
              <a:t>The client or frontend can maybe still work with partial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7642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URL: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Auto-Scaling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Failures </a:t>
            </a:r>
            <a:r>
              <a:rPr lang="en-US" dirty="0">
                <a:sym typeface="Wingdings" panose="05000000000000000000" pitchFamily="2" charset="2"/>
              </a:rPr>
              <a:t> and auto-restarts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(Rolling) Upgrades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2381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7017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Netflix Eureka + Ribbon Http client, Pivotal Spring Cloud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Platform provided: Docker &amp; Kubernetes </a:t>
            </a:r>
            <a:r>
              <a:rPr lang="en-US" dirty="0">
                <a:sym typeface="Wingdings" panose="05000000000000000000" pitchFamily="2" charset="2"/>
              </a:rPr>
              <a:t> The deployment system handles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491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team grew, the codebase grew, the product grew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11734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ActiveMQ, RabbitMQ, Kafka, AWS Kinesis, AWS SQS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Events or Broadcasts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314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Brokerless</a:t>
            </a:r>
            <a:r>
              <a:rPr lang="en-US" dirty="0"/>
              <a:t>: (ex: </a:t>
            </a:r>
            <a:r>
              <a:rPr lang="en-US" dirty="0" err="1"/>
              <a:t>ZeroMQ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Send messages directly from server to receiver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Reduced availability</a:t>
            </a:r>
            <a:r>
              <a:rPr lang="en-US" dirty="0"/>
              <a:t>: both sender and receiver need to be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9403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Competing capabilities</a:t>
            </a:r>
            <a:r>
              <a:rPr lang="en-US" dirty="0"/>
              <a:t>: pick a broker that supports what you need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Ordered delivery typically means increased latency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Guaranteed delivery: Typically a broker promises to deliver a message at least once (receive, handle, crash before acknowledging handled)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3314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Database Transaction Log Tailing: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Debezium</a:t>
            </a:r>
            <a:r>
              <a:rPr lang="en-US" dirty="0"/>
              <a:t> (Kafka), LinkedIn </a:t>
            </a:r>
            <a:r>
              <a:rPr lang="en-US" dirty="0" err="1"/>
              <a:t>Databus</a:t>
            </a:r>
            <a:r>
              <a:rPr lang="en-US" dirty="0"/>
              <a:t>, DynamoDB Streams, Eventuate Tram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059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Replicate data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By subscribing to changed events. CQRS covered later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2927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Countermeasures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Implement countermeasures to prevent or reduce impact of concurrency anomalies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Choreography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Participants of the saga exchange messages without central point of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Orchestration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Centralized controller tells participants what to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2198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Basically an Anti-Pattern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consistency anomalies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Lost updates: overwrite something from another saga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Dirty reads: read half finished saga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Non-repeatable reads: two steps of the saga see something different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Reduced availability</a:t>
            </a:r>
            <a:r>
              <a:rPr lang="en-US" dirty="0"/>
              <a:t>: all participants must be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8662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For when things go wrong…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Compensatable</a:t>
            </a:r>
            <a:r>
              <a:rPr 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Transactions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Transactions that can be rolled back by compensating transactions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Pivot Transactions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The go/no-go point of the sage (ex: payment)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sym typeface="Wingdings" panose="05000000000000000000" pitchFamily="2" charset="2"/>
              </a:rPr>
              <a:t>Retriable Transactions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the pivot transaction, if one of these fails, we will try them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9871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9310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6361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service can be X &amp; Z scaled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778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2121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Transaction Script</a:t>
            </a:r>
            <a:r>
              <a:rPr lang="en-US" dirty="0"/>
              <a:t>:</a:t>
            </a:r>
          </a:p>
          <a:p>
            <a:r>
              <a:rPr lang="en-US" dirty="0"/>
              <a:t>If it’s simple, keep it simple.</a:t>
            </a:r>
          </a:p>
          <a:p>
            <a:endParaRPr lang="en-US" dirty="0"/>
          </a:p>
          <a:p>
            <a:r>
              <a:rPr lang="en-US" b="1" dirty="0"/>
              <a:t>Domain Model</a:t>
            </a:r>
            <a:r>
              <a:rPr lang="en-US" dirty="0"/>
              <a:t>:</a:t>
            </a:r>
          </a:p>
          <a:p>
            <a:r>
              <a:rPr lang="en-US" dirty="0"/>
              <a:t>Aggregates map to Services.</a:t>
            </a:r>
          </a:p>
          <a:p>
            <a:r>
              <a:rPr lang="en-US" dirty="0"/>
              <a:t>Also here challenges: what does it mean to delete an entity? (Fuzzy Boundaries)</a:t>
            </a:r>
          </a:p>
          <a:p>
            <a:r>
              <a:rPr lang="en-US" dirty="0">
                <a:sym typeface="Wingdings" panose="05000000000000000000" pitchFamily="2" charset="2"/>
              </a:rPr>
              <a:t> We’ll have DDD sessions 😀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EventSourcing</a:t>
            </a:r>
            <a:r>
              <a:rPr lang="en-US" dirty="0"/>
              <a:t>:</a:t>
            </a:r>
          </a:p>
          <a:p>
            <a:r>
              <a:rPr lang="en-US" dirty="0"/>
              <a:t>A developer might forget to send an </a:t>
            </a:r>
            <a:r>
              <a:rPr lang="en-US" dirty="0" err="1"/>
              <a:t>EntityUpdated</a:t>
            </a:r>
            <a:r>
              <a:rPr lang="en-US" dirty="0"/>
              <a:t> event after processing his BL 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 err="1">
                <a:sym typeface="Wingdings" panose="05000000000000000000" pitchFamily="2" charset="2"/>
              </a:rPr>
              <a:t>EventSourcing</a:t>
            </a:r>
            <a:r>
              <a:rPr lang="en-US" dirty="0">
                <a:sym typeface="Wingdings" panose="05000000000000000000" pitchFamily="2" charset="2"/>
              </a:rPr>
              <a:t> to update aggregates instead!</a:t>
            </a:r>
          </a:p>
          <a:p>
            <a:r>
              <a:rPr lang="en-US" dirty="0">
                <a:sym typeface="Wingdings" panose="05000000000000000000" pitchFamily="2" charset="2"/>
              </a:rPr>
              <a:t> See our CQRS session!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9966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779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350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Lead time</a:t>
            </a:r>
            <a:r>
              <a:rPr lang="en-US" dirty="0"/>
              <a:t>: from request to deployment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8518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4151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r>
              <a:rPr lang="en-US" dirty="0"/>
              <a:t>Restaurant app &amp; database does nor support geospatial datatypes (</a:t>
            </a:r>
            <a:r>
              <a:rPr lang="en-US" dirty="0" err="1"/>
              <a:t>findAvailableRestaurants</a:t>
            </a:r>
            <a:r>
              <a:rPr lang="en-US" dirty="0"/>
              <a:t>)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7233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Internal Admin App</a:t>
            </a:r>
            <a:r>
              <a:rPr lang="en-US" dirty="0"/>
              <a:t>: High bandwidth LAN</a:t>
            </a:r>
          </a:p>
          <a:p>
            <a:r>
              <a:rPr lang="en-US" b="1" dirty="0"/>
              <a:t>External Clients</a:t>
            </a:r>
            <a:r>
              <a:rPr lang="en-US" dirty="0"/>
              <a:t>: Lower performing internet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2285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Edge functions</a:t>
            </a:r>
            <a:r>
              <a:rPr lang="en-US" dirty="0"/>
              <a:t>:</a:t>
            </a:r>
          </a:p>
          <a:p>
            <a:r>
              <a:rPr lang="en-US" dirty="0"/>
              <a:t>Authentication, Authorization, Rate limiting, Caching, Metrics collection, Request logging</a:t>
            </a:r>
          </a:p>
          <a:p>
            <a:endParaRPr lang="en-US" dirty="0"/>
          </a:p>
          <a:p>
            <a:r>
              <a:rPr lang="en-US" b="1" dirty="0"/>
              <a:t>Protocol translation</a:t>
            </a:r>
            <a:r>
              <a:rPr lang="en-US" dirty="0"/>
              <a:t>: Internal service might use </a:t>
            </a:r>
            <a:r>
              <a:rPr lang="en-US" dirty="0" err="1"/>
              <a:t>gRPC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Depends on client</a:t>
            </a:r>
            <a:r>
              <a:rPr lang="en-US" dirty="0"/>
              <a:t>: return less data for a mobile client</a:t>
            </a:r>
          </a:p>
          <a:p>
            <a:r>
              <a:rPr lang="en-US" b="1" dirty="0"/>
              <a:t>Backends for frontends</a:t>
            </a:r>
            <a:r>
              <a:rPr lang="en-US" dirty="0"/>
              <a:t>: Netflix </a:t>
            </a:r>
            <a:r>
              <a:rPr lang="en-US" dirty="0" err="1"/>
              <a:t>Falcor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00881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the shelf</a:t>
            </a:r>
            <a:r>
              <a:rPr lang="en-US" dirty="0"/>
              <a:t>: Netflix </a:t>
            </a:r>
            <a:r>
              <a:rPr lang="en-US" dirty="0" err="1"/>
              <a:t>Zuul</a:t>
            </a:r>
            <a:r>
              <a:rPr lang="en-US" dirty="0"/>
              <a:t>, </a:t>
            </a:r>
            <a:r>
              <a:rPr lang="en-US" dirty="0" err="1"/>
              <a:t>Traefik</a:t>
            </a:r>
            <a:r>
              <a:rPr lang="en-US" dirty="0"/>
              <a:t>, Spring Cloud Gateway, AWS API Gateway, AWS Application Load Balancer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952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4147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5360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 Security, Apache Shino, NodeJS Passport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5042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Push: </a:t>
            </a:r>
            <a:r>
              <a:rPr lang="en-US" b="0" dirty="0"/>
              <a:t>using environment variables or files. Files: there are files everywhere.</a:t>
            </a:r>
          </a:p>
          <a:p>
            <a:r>
              <a:rPr lang="en-US" b="1" dirty="0"/>
              <a:t>Pull</a:t>
            </a:r>
            <a:r>
              <a:rPr lang="en-US" b="0" dirty="0"/>
              <a:t>: using git, a DB, Spring Cloud Config</a:t>
            </a:r>
          </a:p>
          <a:p>
            <a:r>
              <a:rPr lang="en-US" b="1" dirty="0"/>
              <a:t>Sensitive data</a:t>
            </a:r>
            <a:r>
              <a:rPr lang="en-US" dirty="0"/>
              <a:t>: </a:t>
            </a:r>
            <a:r>
              <a:rPr lang="en-US" dirty="0" err="1"/>
              <a:t>Hashicorp</a:t>
            </a:r>
            <a:r>
              <a:rPr lang="en-US" dirty="0"/>
              <a:t> Vault, AWS Parameter Store</a:t>
            </a:r>
          </a:p>
          <a:p>
            <a:endParaRPr lang="en-US" dirty="0"/>
          </a:p>
          <a:p>
            <a:r>
              <a:rPr lang="en-US" dirty="0"/>
              <a:t>Pull is centralized, dynamic reconfiguration, transparent decryption, yet another service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9417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Ex: HealthChecks.NET, Spring Boot Actuator</a:t>
            </a:r>
          </a:p>
          <a:p>
            <a:r>
              <a:rPr lang="en-US" dirty="0"/>
              <a:t>Checked by: Docker, Kubernetes, Netflix Eureka</a:t>
            </a:r>
          </a:p>
          <a:p>
            <a:endParaRPr lang="en-US" dirty="0"/>
          </a:p>
          <a:p>
            <a:r>
              <a:rPr lang="en-US" dirty="0"/>
              <a:t>More detailed: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a </a:t>
            </a:r>
            <a:r>
              <a:rPr lang="en-US" dirty="0" err="1"/>
              <a:t>db</a:t>
            </a:r>
            <a:r>
              <a:rPr lang="en-US" dirty="0"/>
              <a:t> query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Check external services are available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5990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don’t want to go checking log files on different servers</a:t>
            </a:r>
          </a:p>
          <a:p>
            <a:endParaRPr lang="en-US" dirty="0"/>
          </a:p>
          <a:p>
            <a:r>
              <a:rPr lang="en-US" b="1" dirty="0"/>
              <a:t>Application Metrics</a:t>
            </a:r>
            <a:r>
              <a:rPr lang="en-US" dirty="0"/>
              <a:t>: Heartbeats &amp; Prometheus</a:t>
            </a:r>
          </a:p>
          <a:p>
            <a:endParaRPr lang="en-US" dirty="0"/>
          </a:p>
          <a:p>
            <a:r>
              <a:rPr lang="en-US" b="1" dirty="0"/>
              <a:t>Exception Tracking</a:t>
            </a:r>
            <a:r>
              <a:rPr lang="en-US" dirty="0"/>
              <a:t>: de-duplicate exceptions. Alerting with for example Sentry.IO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73628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1965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346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Chassis</a:t>
            </a:r>
            <a:r>
              <a:rPr lang="en-US" dirty="0"/>
              <a:t>: </a:t>
            </a:r>
            <a:r>
              <a:rPr lang="en-US" dirty="0" err="1"/>
              <a:t>GoKit</a:t>
            </a:r>
            <a:r>
              <a:rPr lang="en-US" dirty="0"/>
              <a:t>, Micro</a:t>
            </a:r>
          </a:p>
          <a:p>
            <a:r>
              <a:rPr lang="en-US" b="1" dirty="0"/>
              <a:t>Mesh</a:t>
            </a:r>
            <a:r>
              <a:rPr lang="en-US" dirty="0"/>
              <a:t>: Istio, Conduit, </a:t>
            </a:r>
            <a:r>
              <a:rPr lang="en-US" dirty="0" err="1"/>
              <a:t>Linkerd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911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7383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060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https://en.wikipedia.org/wiki/Conway%27s_law</a:t>
            </a:r>
          </a:p>
          <a:p>
            <a:endParaRPr lang="en-US" dirty="0"/>
          </a:p>
          <a:p>
            <a:r>
              <a:rPr lang="en-US" dirty="0"/>
              <a:t>https://www.thoughtworks.com/insights/blog/customer-experience/inverse-conway-maneuver-product-development-teams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7489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Elastic Beanstalk, Packer for VirtualBox, VMWare, </a:t>
            </a:r>
            <a:r>
              <a:rPr lang="en-US" dirty="0" err="1"/>
              <a:t>Aminator</a:t>
            </a:r>
            <a:r>
              <a:rPr lang="en-US" dirty="0"/>
              <a:t>, 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59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21029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Ex: Docker, </a:t>
            </a:r>
            <a:r>
              <a:rPr lang="en-US" dirty="0" err="1"/>
              <a:t>Podman</a:t>
            </a:r>
            <a:endParaRPr lang="en-US" dirty="0"/>
          </a:p>
          <a:p>
            <a:r>
              <a:rPr lang="en-US" dirty="0"/>
              <a:t>Registry: Docker Cloud Registry, AWS EC2 Container Registry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1725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Service Mesh</a:t>
            </a:r>
            <a:r>
              <a:rPr lang="en-US" dirty="0"/>
              <a:t>: Separate deployment from release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Deploy, test and only then release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Maybe next Architecture/Cloud sessions on Kubernetes…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69503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Lambda, Azure Functions</a:t>
            </a:r>
          </a:p>
          <a:p>
            <a:endParaRPr lang="en-US" dirty="0"/>
          </a:p>
          <a:p>
            <a:r>
              <a:rPr lang="en-US" b="1" dirty="0"/>
              <a:t>Long running processes</a:t>
            </a:r>
            <a:r>
              <a:rPr lang="en-US" dirty="0"/>
              <a:t>: don’t put a message handler on serverless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1219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7055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65580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Rewrite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target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no more delivery for a long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High value areas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demo benefit to the business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Extract a service on an area that is actively being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845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Move data</a:t>
            </a:r>
            <a:r>
              <a:rPr lang="en-US" dirty="0"/>
              <a:t>: to the new services</a:t>
            </a:r>
          </a:p>
          <a:p>
            <a:r>
              <a:rPr lang="en-US" b="1" dirty="0"/>
              <a:t>Replicate</a:t>
            </a:r>
            <a:r>
              <a:rPr lang="en-US" dirty="0"/>
              <a:t>: and make the monolith data read-only</a:t>
            </a:r>
          </a:p>
          <a:p>
            <a:endParaRPr lang="en-US" dirty="0"/>
          </a:p>
          <a:p>
            <a:r>
              <a:rPr lang="en-US" dirty="0"/>
              <a:t>Or: Write new features as services</a:t>
            </a:r>
          </a:p>
          <a:p>
            <a:r>
              <a:rPr lang="en-US" dirty="0"/>
              <a:t>Or: Focus 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Timebox service architectures.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4083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API Gateway</a:t>
            </a:r>
            <a:r>
              <a:rPr lang="en-US" b="0" dirty="0"/>
              <a:t>: Route to monolith or a </a:t>
            </a:r>
            <a:r>
              <a:rPr lang="en-US" b="0" dirty="0" err="1"/>
              <a:t>MicroService</a:t>
            </a:r>
            <a:endParaRPr lang="en-US" b="0" dirty="0"/>
          </a:p>
          <a:p>
            <a:r>
              <a:rPr lang="en-US" b="1" dirty="0"/>
              <a:t>Glue Code</a:t>
            </a:r>
            <a:r>
              <a:rPr lang="en-US" dirty="0"/>
              <a:t>: Messaging or Invoke REST APIs from the Monolith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67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73485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https://github.com/as-a-service/meme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70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7514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Lead time</a:t>
            </a:r>
            <a:r>
              <a:rPr lang="en-US" dirty="0"/>
              <a:t>: from request to deployment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59804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71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83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Complexity</a:t>
            </a:r>
            <a:r>
              <a:rPr lang="en-US" dirty="0"/>
              <a:t>:</a:t>
            </a:r>
          </a:p>
          <a:p>
            <a:r>
              <a:rPr lang="en-US" dirty="0"/>
              <a:t>What to do when the other system is down, unavailable or crashes?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86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849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A9EFB-36DF-4BCB-9AA5-D42193F225D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685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svg"/><Relationship Id="rId7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48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50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50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5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56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5.svg"/><Relationship Id="rId10" Type="http://schemas.openxmlformats.org/officeDocument/2006/relationships/image" Target="../media/image12.png"/><Relationship Id="rId4" Type="http://schemas.openxmlformats.org/officeDocument/2006/relationships/image" Target="../media/image34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58.jpe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0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jpe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1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2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3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3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64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65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9.svg"/><Relationship Id="rId7" Type="http://schemas.openxmlformats.org/officeDocument/2006/relationships/image" Target="../media/image2.png"/><Relationship Id="rId12" Type="http://schemas.openxmlformats.org/officeDocument/2006/relationships/image" Target="../media/image2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30.svg"/><Relationship Id="rId9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66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66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9.jpe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5" Type="http://schemas.openxmlformats.org/officeDocument/2006/relationships/image" Target="../media/image70.pn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5" Type="http://schemas.openxmlformats.org/officeDocument/2006/relationships/image" Target="../media/image71.pn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2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2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2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3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0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4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5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6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7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77.jpeg"/><Relationship Id="rId4" Type="http://schemas.openxmlformats.org/officeDocument/2006/relationships/image" Target="../media/image45.svg"/><Relationship Id="rId9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5" Type="http://schemas.openxmlformats.org/officeDocument/2006/relationships/image" Target="../media/image80.pn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svg"/><Relationship Id="rId9" Type="http://schemas.openxmlformats.org/officeDocument/2006/relationships/image" Target="../media/image3.svg"/><Relationship Id="rId14" Type="http://schemas.openxmlformats.org/officeDocument/2006/relationships/image" Target="../media/image3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2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Relationship Id="rId9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.png"/><Relationship Id="rId10" Type="http://schemas.openxmlformats.org/officeDocument/2006/relationships/image" Target="../media/image40.png"/><Relationship Id="rId4" Type="http://schemas.openxmlformats.org/officeDocument/2006/relationships/image" Target="../media/image35.sv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2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86.png"/><Relationship Id="rId18" Type="http://schemas.openxmlformats.org/officeDocument/2006/relationships/hyperlink" Target="https://www.facebook.com/itenium.be" TargetMode="External"/><Relationship Id="rId3" Type="http://schemas.openxmlformats.org/officeDocument/2006/relationships/image" Target="../media/image44.png"/><Relationship Id="rId21" Type="http://schemas.openxmlformats.org/officeDocument/2006/relationships/image" Target="../media/image90.png"/><Relationship Id="rId7" Type="http://schemas.openxmlformats.org/officeDocument/2006/relationships/image" Target="../media/image46.png"/><Relationship Id="rId12" Type="http://schemas.openxmlformats.org/officeDocument/2006/relationships/hyperlink" Target="https://x.com/itenium_be" TargetMode="External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6" Type="http://schemas.openxmlformats.org/officeDocument/2006/relationships/hyperlink" Target="https://www.youtube.com/channel/UCot8h-KwjxhLG-QYQppYjZQ" TargetMode="External"/><Relationship Id="rId20" Type="http://schemas.openxmlformats.org/officeDocument/2006/relationships/hyperlink" Target="https://itenium.be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85.png"/><Relationship Id="rId24" Type="http://schemas.openxmlformats.org/officeDocument/2006/relationships/image" Target="../media/image92.png"/><Relationship Id="rId5" Type="http://schemas.openxmlformats.org/officeDocument/2006/relationships/image" Target="../media/image23.png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10" Type="http://schemas.openxmlformats.org/officeDocument/2006/relationships/hyperlink" Target="https://www.instagram.com/itenium/" TargetMode="External"/><Relationship Id="rId19" Type="http://schemas.openxmlformats.org/officeDocument/2006/relationships/image" Target="../media/image89.png"/><Relationship Id="rId4" Type="http://schemas.openxmlformats.org/officeDocument/2006/relationships/image" Target="../media/image45.svg"/><Relationship Id="rId9" Type="http://schemas.openxmlformats.org/officeDocument/2006/relationships/image" Target="../media/image12.png"/><Relationship Id="rId14" Type="http://schemas.openxmlformats.org/officeDocument/2006/relationships/hyperlink" Target="https://www.linkedin.com/company/itenium/posts/?feedView=all" TargetMode="External"/><Relationship Id="rId22" Type="http://schemas.openxmlformats.org/officeDocument/2006/relationships/hyperlink" Target="https://github.com/itenium-be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21.png"/><Relationship Id="rId7" Type="http://schemas.openxmlformats.org/officeDocument/2006/relationships/image" Target="../media/image96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22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9.png"/><Relationship Id="rId7" Type="http://schemas.openxmlformats.org/officeDocument/2006/relationships/image" Target="../media/image2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10" Type="http://schemas.openxmlformats.org/officeDocument/2006/relationships/image" Target="../media/image9.svg"/><Relationship Id="rId4" Type="http://schemas.openxmlformats.org/officeDocument/2006/relationships/image" Target="../media/image100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svg"/><Relationship Id="rId7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Micro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726912" y="9525304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85671" y="9328687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023924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Monolithic Hell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3887" y="3290578"/>
            <a:ext cx="104895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Maintainability, extensibility and testability suffer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325DC1A-5A65-5A52-D72A-03D52515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574" y="1603235"/>
            <a:ext cx="6793826" cy="67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40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So…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MicroServices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93853" y="2705100"/>
            <a:ext cx="1316974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Each service is small and easily maintained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Can be independently deployed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Can be independently scaled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Teams can work autonomously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Better fault isolation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Easy experimentation and adoption of new technologies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0105599-D718-3BF4-FCD0-FF018239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114" y="158009"/>
            <a:ext cx="4242500" cy="424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4+1 View Model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393853" y="2705100"/>
            <a:ext cx="131697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Implementation View: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Monolith: a single exe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 err="1">
                <a:solidFill>
                  <a:schemeClr val="bg1"/>
                </a:solidFill>
              </a:rPr>
              <a:t>MicroServices</a:t>
            </a:r>
            <a:r>
              <a:rPr lang="en-US" sz="5400" dirty="0">
                <a:solidFill>
                  <a:schemeClr val="bg1"/>
                </a:solidFill>
              </a:rPr>
              <a:t>: multiple exes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Logical View: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Both are layered or hexagonal</a:t>
            </a:r>
          </a:p>
        </p:txBody>
      </p:sp>
    </p:spTree>
    <p:extLst>
      <p:ext uri="{BB962C8B-B14F-4D97-AF65-F5344CB8AC3E}">
        <p14:creationId xmlns:p14="http://schemas.microsoft.com/office/powerpoint/2010/main" val="328473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Reverse Conway Maneuver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69348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Organizations which design systems … are constrained to produce designs which are copies of the communication structures of these organizations</a:t>
            </a:r>
          </a:p>
          <a:p>
            <a:r>
              <a:rPr lang="en-US" sz="4400" dirty="0">
                <a:solidFill>
                  <a:schemeClr val="bg1"/>
                </a:solidFill>
              </a:rPr>
              <a:t>	-- Melvin Conway</a:t>
            </a:r>
          </a:p>
        </p:txBody>
      </p:sp>
    </p:spTree>
    <p:extLst>
      <p:ext uri="{BB962C8B-B14F-4D97-AF65-F5344CB8AC3E}">
        <p14:creationId xmlns:p14="http://schemas.microsoft.com/office/powerpoint/2010/main" val="3334376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How Micro is a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MicroService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1" y="2473003"/>
            <a:ext cx="1061026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size of a </a:t>
            </a:r>
            <a:r>
              <a:rPr lang="en-US" sz="4400" dirty="0" err="1">
                <a:solidFill>
                  <a:schemeClr val="bg1"/>
                </a:solidFill>
              </a:rPr>
              <a:t>MicroService</a:t>
            </a:r>
            <a:r>
              <a:rPr lang="en-US" sz="4400" dirty="0">
                <a:solidFill>
                  <a:schemeClr val="bg1"/>
                </a:solidFill>
              </a:rPr>
              <a:t> is not relevant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 team could be responsible for a single </a:t>
            </a:r>
            <a:r>
              <a:rPr lang="en-US" sz="4400" dirty="0" err="1">
                <a:solidFill>
                  <a:schemeClr val="bg1"/>
                </a:solidFill>
              </a:rPr>
              <a:t>MicroService</a:t>
            </a: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So maybe it’s not “Micro” at all!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 is important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Minimal lead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Minimal collaboration with other teams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E76DAD4-D8D2-0C10-BA8D-303A5A78E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2656961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0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38533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Finding the right services is challenging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Distributed systems are complex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Other services are down or unavailable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Deployment needs coordination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Writing tests spanning multiple services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Additional operational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What about cross-cutting concerns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There are significant drawbacks &amp; challenges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1920E3C-FEBF-4780-AB8D-8996B2B3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900" y="291645"/>
            <a:ext cx="4229100" cy="4229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No Silver Bullet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160418" y="2892256"/>
            <a:ext cx="126346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If you need to collaborate with different teams for the smallest of changes</a:t>
            </a:r>
          </a:p>
          <a:p>
            <a:r>
              <a:rPr lang="en-US" sz="5400" dirty="0">
                <a:solidFill>
                  <a:schemeClr val="bg1"/>
                </a:solidFill>
              </a:rPr>
              <a:t>If you constantly need to make changes because of changes in other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There are significant drawbacks &amp; challenges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1920E3C-FEBF-4780-AB8D-8996B2B3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900" y="291645"/>
            <a:ext cx="4229100" cy="4229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12EE7-1604-9FA5-084D-62568989A9BC}"/>
              </a:ext>
            </a:extLst>
          </p:cNvPr>
          <p:cNvSpPr txBox="1"/>
          <p:nvPr/>
        </p:nvSpPr>
        <p:spPr>
          <a:xfrm>
            <a:off x="177351" y="6743700"/>
            <a:ext cx="174722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You have just built yourself a distributed monolith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All of the drawbacks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None of the benefits</a:t>
            </a:r>
          </a:p>
        </p:txBody>
      </p:sp>
    </p:spTree>
    <p:extLst>
      <p:ext uri="{BB962C8B-B14F-4D97-AF65-F5344CB8AC3E}">
        <p14:creationId xmlns:p14="http://schemas.microsoft.com/office/powerpoint/2010/main" val="40950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5362" name="Picture 2" descr="we replaced our monolith with microservices so that every outage could be  more like a murder mystery - Willy Wonka Sarcasm Meme Meme Generator">
            <a:extLst>
              <a:ext uri="{FF2B5EF4-FFF2-40B4-BE49-F238E27FC236}">
                <a16:creationId xmlns:a16="http://schemas.microsoft.com/office/drawing/2014/main" id="{BB9AB953-8083-0533-FF75-64F6CA00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3844"/>
            <a:ext cx="11136808" cy="928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Loosely Coupled Services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113722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Communication via APIs or Messaging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Internals are hidden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Each service has its own database</a:t>
            </a:r>
          </a:p>
          <a:p>
            <a:pPr lvl="1"/>
            <a:r>
              <a:rPr lang="en-BE" sz="5400" dirty="0"/>
              <a:t>✅ </a:t>
            </a:r>
            <a:r>
              <a:rPr lang="en-US" sz="5400" dirty="0">
                <a:solidFill>
                  <a:schemeClr val="bg1"/>
                </a:solidFill>
              </a:rPr>
              <a:t>Can change independently</a:t>
            </a:r>
          </a:p>
          <a:p>
            <a:pPr lvl="1"/>
            <a:r>
              <a:rPr lang="en-BE" sz="5400" dirty="0"/>
              <a:t>✅ </a:t>
            </a:r>
            <a:r>
              <a:rPr lang="en-US" sz="5400" dirty="0">
                <a:solidFill>
                  <a:schemeClr val="bg1"/>
                </a:solidFill>
              </a:rPr>
              <a:t>No locks by other services</a:t>
            </a:r>
          </a:p>
          <a:p>
            <a:pPr lvl="1"/>
            <a:r>
              <a:rPr lang="en-BE" sz="5400" dirty="0"/>
              <a:t>⚠️ </a:t>
            </a:r>
            <a:r>
              <a:rPr lang="en-US" sz="5400" dirty="0">
                <a:solidFill>
                  <a:schemeClr val="bg1"/>
                </a:solidFill>
              </a:rPr>
              <a:t>Queries are harder</a:t>
            </a:r>
          </a:p>
          <a:p>
            <a:pPr lvl="1"/>
            <a:r>
              <a:rPr lang="en-BE" sz="5400" dirty="0"/>
              <a:t>⚠️ </a:t>
            </a:r>
            <a:r>
              <a:rPr lang="en-US" sz="5400" dirty="0">
                <a:solidFill>
                  <a:schemeClr val="bg1"/>
                </a:solidFill>
              </a:rPr>
              <a:t>Maintaining data consistency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CA8C555-0D32-8CDA-D317-B25CFE3B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030" y="2798758"/>
            <a:ext cx="5257800" cy="5257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Obstacles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00899" y="2522260"/>
            <a:ext cx="126676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Network latency &amp; chatty services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Batch calls or combine services?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Synchronous </a:t>
            </a:r>
            <a:r>
              <a:rPr lang="en-US" sz="4800" dirty="0" err="1">
                <a:solidFill>
                  <a:schemeClr val="bg1"/>
                </a:solidFill>
              </a:rPr>
              <a:t>Interprocess</a:t>
            </a:r>
            <a:r>
              <a:rPr lang="en-US" sz="4800" dirty="0">
                <a:solidFill>
                  <a:schemeClr val="bg1"/>
                </a:solidFill>
              </a:rPr>
              <a:t> Communication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Reduces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Maintain data consistency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Distributed Transactions vs Saga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Consistent view of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Letting go of the monolithic ACID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0502F0D-88F1-1E4F-9B74-651DF825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2522260"/>
            <a:ext cx="5867400" cy="586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57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Monolith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Interprocess</a:t>
            </a:r>
            <a:r>
              <a:rPr lang="en-US" sz="4800" dirty="0">
                <a:solidFill>
                  <a:schemeClr val="bg1"/>
                </a:solidFill>
              </a:rPr>
              <a:t> Communication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Business Logic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Queries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External APIs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Production Ready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133231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Monolith: in process calls </a:t>
            </a:r>
            <a:r>
              <a:rPr lang="en-US" sz="3200" dirty="0">
                <a:solidFill>
                  <a:schemeClr val="bg1"/>
                </a:solidFill>
              </a:rPr>
              <a:t>(&lt;1ms)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MicroServices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interprocess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(10-500ms)</a:t>
            </a: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Synchronous: REST (JSON/XML), </a:t>
            </a:r>
            <a:r>
              <a:rPr lang="en-US" sz="4400" dirty="0" err="1">
                <a:solidFill>
                  <a:schemeClr val="bg1"/>
                </a:solidFill>
              </a:rPr>
              <a:t>gRPC</a:t>
            </a:r>
            <a:endParaRPr lang="en-US" sz="4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Async: AMQP, STOMP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Allows one-to-many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Binary vs Human Readable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Verbosity: cost, longer parsing, performance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B5F40B9-3DF3-C256-7C27-899EE170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2685579"/>
            <a:ext cx="4828934" cy="48289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15488" y="3108377"/>
            <a:ext cx="181247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New incompatible version deployed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becomes a runtime exception rather than a compilation error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Defining APIs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C6AC-F5CA-0492-9BDD-C8978D714F98}"/>
              </a:ext>
            </a:extLst>
          </p:cNvPr>
          <p:cNvSpPr txBox="1"/>
          <p:nvPr/>
        </p:nvSpPr>
        <p:spPr>
          <a:xfrm>
            <a:off x="123955" y="5233890"/>
            <a:ext cx="174774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Need for IDL: Interface Definition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Need for a strategy to evolve APIs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Can’t force other teams to upgrade (immediately)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Run versions side-by-side – no lockstep upgrades needed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Semantic versioning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Robustness Principle</a:t>
            </a:r>
          </a:p>
        </p:txBody>
      </p:sp>
    </p:spTree>
    <p:extLst>
      <p:ext uri="{BB962C8B-B14F-4D97-AF65-F5344CB8AC3E}">
        <p14:creationId xmlns:p14="http://schemas.microsoft.com/office/powerpoint/2010/main" val="232973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  <p:bldP spid="5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15488" y="3108377"/>
            <a:ext cx="18124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Pattern: Proxy &amp; Adapter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that it is a Remote Procedure Invocation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Hide the address, port and protocol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Defining APIs</a:t>
            </a:r>
          </a:p>
        </p:txBody>
      </p:sp>
    </p:spTree>
    <p:extLst>
      <p:ext uri="{BB962C8B-B14F-4D97-AF65-F5344CB8AC3E}">
        <p14:creationId xmlns:p14="http://schemas.microsoft.com/office/powerpoint/2010/main" val="17723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CBC59D7-68BB-5D83-E41E-709A184DC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436" y="2642629"/>
            <a:ext cx="5488714" cy="548871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82849" y="3071991"/>
            <a:ext cx="1307595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 proxy that rejects invocations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for x time after y consecutive failures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Network timeouts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Limit outstanding requests to server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Exceeded threshold </a:t>
            </a: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 Fail immediately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217586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15488" y="3108377"/>
            <a:ext cx="181247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Essential 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 Fail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Return a default value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Return a cached response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Decide on a case per case basis…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Failure Recovery</a:t>
            </a:r>
          </a:p>
        </p:txBody>
      </p:sp>
    </p:spTree>
    <p:extLst>
      <p:ext uri="{BB962C8B-B14F-4D97-AF65-F5344CB8AC3E}">
        <p14:creationId xmlns:p14="http://schemas.microsoft.com/office/powerpoint/2010/main" val="345412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115488" y="3108377"/>
            <a:ext cx="18124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What is the URL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Monolith: a config file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  <a:sym typeface="Wingdings" panose="05000000000000000000" pitchFamily="2" charset="2"/>
              </a:rPr>
              <a:t>MicroService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: cloud and/or dynamic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3284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189867"/>
            <a:ext cx="181247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The solution, as so many times with </a:t>
            </a:r>
            <a:r>
              <a:rPr lang="en-US" sz="6000" dirty="0" err="1">
                <a:solidFill>
                  <a:schemeClr val="bg1"/>
                </a:solidFill>
                <a:sym typeface="Wingdings" panose="05000000000000000000" pitchFamily="2" charset="2"/>
              </a:rPr>
              <a:t>MicroServices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,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is to… add another service</a:t>
            </a:r>
          </a:p>
          <a:p>
            <a:pPr algn="ctr"/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“Service Registry”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Service Discovery</a:t>
            </a:r>
          </a:p>
        </p:txBody>
      </p:sp>
      <p:pic>
        <p:nvPicPr>
          <p:cNvPr id="15368" name="Picture 8" descr="Meme Creator - Funny I heard you like microservices So we created a  microservice to manage your micro Meme Generator at MemeCreator.org!">
            <a:extLst>
              <a:ext uri="{FF2B5EF4-FFF2-40B4-BE49-F238E27FC236}">
                <a16:creationId xmlns:a16="http://schemas.microsoft.com/office/drawing/2014/main" id="{5B7BB874-542C-FFCD-98C7-4C932531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4786"/>
            <a:ext cx="11582400" cy="76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189867"/>
            <a:ext cx="181247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Self-Registration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A service registers itself + health check &amp; heartbeat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Client-Side Discovery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Query the Service Registry + cache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+ Load balancing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Prefer a platform-provided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Service Registry</a:t>
            </a:r>
          </a:p>
        </p:txBody>
      </p:sp>
    </p:spTree>
    <p:extLst>
      <p:ext uri="{BB962C8B-B14F-4D97-AF65-F5344CB8AC3E}">
        <p14:creationId xmlns:p14="http://schemas.microsoft.com/office/powerpoint/2010/main" val="18661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47754" y="2773376"/>
            <a:ext cx="1812475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Message Broker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The intermediary between services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Another service </a:t>
            </a:r>
            <a:r>
              <a:rPr lang="en-BE" sz="6000" dirty="0"/>
              <a:t>😉</a:t>
            </a:r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Exchange messages over a channel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Types of messages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Document: receiver interprets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Command: point-to-point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Event: publish/subscribe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6A5A59E-D0FF-3D51-6AE7-58C62974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230" y="2793396"/>
            <a:ext cx="5486400" cy="5486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8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189867"/>
            <a:ext cx="1812475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sym typeface="Wingdings" panose="05000000000000000000" pitchFamily="2" charset="2"/>
              </a:rPr>
              <a:t>Brokerless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 Messaging: </a:t>
            </a:r>
          </a:p>
          <a:p>
            <a:pPr lvl="1"/>
            <a:r>
              <a:rPr lang="en-BE" sz="6000" dirty="0"/>
              <a:t>✅</a:t>
            </a:r>
            <a:r>
              <a:rPr lang="en-US" sz="6000" dirty="0">
                <a:solidFill>
                  <a:schemeClr val="bg1"/>
                </a:solidFill>
              </a:rPr>
              <a:t>Broker is not the bottleneck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      or single point of failure</a:t>
            </a:r>
          </a:p>
          <a:p>
            <a:pPr lvl="1"/>
            <a:r>
              <a:rPr lang="en-BE" sz="6000" dirty="0"/>
              <a:t>✅</a:t>
            </a:r>
            <a:r>
              <a:rPr lang="en-US" sz="6000" dirty="0">
                <a:solidFill>
                  <a:schemeClr val="bg1"/>
                </a:solidFill>
              </a:rPr>
              <a:t>More lightweight</a:t>
            </a:r>
          </a:p>
          <a:p>
            <a:pPr lvl="1"/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Tighter coupling between services</a:t>
            </a:r>
          </a:p>
          <a:p>
            <a:pPr lvl="1"/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Reduced availability</a:t>
            </a:r>
          </a:p>
          <a:p>
            <a:pPr lvl="1"/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Guaranteed delivery is trickier</a:t>
            </a:r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796893E-C01C-C61B-20AC-04848E8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875" y="2561344"/>
            <a:ext cx="5638800" cy="5638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5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9" y="1136489"/>
            <a:ext cx="1193908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Microservices 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79597" y="2258820"/>
            <a:ext cx="11683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Tis </a:t>
            </a:r>
            <a:r>
              <a:rPr lang="en-US" sz="4400" dirty="0" err="1">
                <a:solidFill>
                  <a:schemeClr val="bg1"/>
                </a:solidFill>
              </a:rPr>
              <a:t>een</a:t>
            </a:r>
            <a:r>
              <a:rPr lang="en-US" sz="4400" dirty="0">
                <a:solidFill>
                  <a:schemeClr val="bg1"/>
                </a:solidFill>
              </a:rPr>
              <a:t> halve </a:t>
            </a:r>
            <a:r>
              <a:rPr lang="en-US" sz="4400" dirty="0" err="1">
                <a:solidFill>
                  <a:schemeClr val="bg1"/>
                </a:solidFill>
              </a:rPr>
              <a:t>boekbespreking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Microservice Patterns">
            <a:extLst>
              <a:ext uri="{FF2B5EF4-FFF2-40B4-BE49-F238E27FC236}">
                <a16:creationId xmlns:a16="http://schemas.microsoft.com/office/drawing/2014/main" id="{A4AD9B4B-7129-BF08-583B-845C717A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929" y="2891341"/>
            <a:ext cx="523875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7B909C-5AC6-568C-2A93-A5E4996C0907}"/>
              </a:ext>
            </a:extLst>
          </p:cNvPr>
          <p:cNvSpPr txBox="1"/>
          <p:nvPr/>
        </p:nvSpPr>
        <p:spPr>
          <a:xfrm>
            <a:off x="518321" y="3695700"/>
            <a:ext cx="1086837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With examples in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470 pages on everything </a:t>
            </a:r>
            <a:r>
              <a:rPr lang="en-US" sz="4400" dirty="0" err="1">
                <a:solidFill>
                  <a:schemeClr val="bg1"/>
                </a:solidFill>
              </a:rPr>
              <a:t>MicroServices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By Chris Richardson: microservices.io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Describes a collection of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189867"/>
            <a:ext cx="1812475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Competing Message Broker Capabilities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Language support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Ordered delivery vs Latency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Persistence: survive a system crash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Durability: </a:t>
            </a: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receive missed messages after service restart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Competing consumers</a:t>
            </a:r>
            <a:endParaRPr lang="en-US" sz="6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Guaranteed delivery: deliver at least once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</p:spTree>
    <p:extLst>
      <p:ext uri="{BB962C8B-B14F-4D97-AF65-F5344CB8AC3E}">
        <p14:creationId xmlns:p14="http://schemas.microsoft.com/office/powerpoint/2010/main" val="405076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2781300"/>
            <a:ext cx="1812475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Deliver AT LEAST ONCE? </a:t>
            </a:r>
            <a:r>
              <a:rPr lang="en-BE" sz="6000" dirty="0"/>
              <a:t>😱😱😱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Write idempotent message handlers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Track messages and discard duplicates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Pattern: Transactional Outbox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Save the message id in an outbox table and commit this as part of the database transaction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Send the message by polling the outbox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Or by log tailing the database transaction 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</p:spTree>
    <p:extLst>
      <p:ext uri="{BB962C8B-B14F-4D97-AF65-F5344CB8AC3E}">
        <p14:creationId xmlns:p14="http://schemas.microsoft.com/office/powerpoint/2010/main" val="10678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533400" y="3196981"/>
            <a:ext cx="181247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Try to eliminate synchronous interactions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Send a message and return a response immediately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Replicate data instead of querying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sym typeface="Wingdings" panose="05000000000000000000" pitchFamily="2" charset="2"/>
              </a:rPr>
              <a:t>Use a Saga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</p:spTree>
    <p:extLst>
      <p:ext uri="{BB962C8B-B14F-4D97-AF65-F5344CB8AC3E}">
        <p14:creationId xmlns:p14="http://schemas.microsoft.com/office/powerpoint/2010/main" val="88244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2781300"/>
            <a:ext cx="133465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a message driven sequence of local transactions in order to maintain data consistency</a:t>
            </a:r>
          </a:p>
          <a:p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Countermeasures for missing Isolation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Choreography vs Orchestration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0A3E2D2-537D-7826-5B72-D28BFD7D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2777067"/>
            <a:ext cx="4876800" cy="4876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0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-25400" y="2916633"/>
            <a:ext cx="1822331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 alternative: Distributed Transaction</a:t>
            </a:r>
          </a:p>
          <a:p>
            <a:pPr algn="ctr"/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X/Open XA: Two-phase commit (2PC)</a:t>
            </a:r>
          </a:p>
          <a:p>
            <a:r>
              <a:rPr lang="en-US" sz="6000" dirty="0">
                <a:solidFill>
                  <a:schemeClr val="bg1"/>
                </a:solidFill>
              </a:rPr>
              <a:t>All participants commit or rollback</a:t>
            </a:r>
          </a:p>
          <a:p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BE" sz="6000" dirty="0">
                <a:solidFill>
                  <a:schemeClr val="bg1"/>
                </a:solidFill>
              </a:rPr>
              <a:t>✅</a:t>
            </a:r>
            <a:r>
              <a:rPr lang="en-US" sz="6000" dirty="0">
                <a:solidFill>
                  <a:schemeClr val="bg1"/>
                </a:solidFill>
              </a:rPr>
              <a:t> No data consistency anomalies</a:t>
            </a:r>
          </a:p>
          <a:p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BE" sz="6000" dirty="0">
                <a:solidFill>
                  <a:schemeClr val="bg1"/>
                </a:solidFill>
              </a:rPr>
              <a:t>⚠️ </a:t>
            </a:r>
            <a:r>
              <a:rPr lang="en-US" sz="6000" dirty="0">
                <a:solidFill>
                  <a:schemeClr val="bg1"/>
                </a:solidFill>
              </a:rPr>
              <a:t>We’re basically synchronous again</a:t>
            </a:r>
          </a:p>
          <a:p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 Reduced availability</a:t>
            </a:r>
          </a:p>
          <a:p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 Not supported by </a:t>
            </a:r>
            <a:r>
              <a:rPr lang="en-US" sz="6000" dirty="0" err="1">
                <a:solidFill>
                  <a:schemeClr val="bg1"/>
                </a:solidFill>
              </a:rPr>
              <a:t>MongoDb</a:t>
            </a:r>
            <a:r>
              <a:rPr lang="en-US" sz="6000" dirty="0">
                <a:solidFill>
                  <a:schemeClr val="bg1"/>
                </a:solidFill>
              </a:rPr>
              <a:t>, RabbitMQ, Kafka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</p:spTree>
    <p:extLst>
      <p:ext uri="{BB962C8B-B14F-4D97-AF65-F5344CB8AC3E}">
        <p14:creationId xmlns:p14="http://schemas.microsoft.com/office/powerpoint/2010/main" val="61427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2781300"/>
            <a:ext cx="1197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each service commits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We need compensating messages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 err="1">
                <a:solidFill>
                  <a:schemeClr val="bg1"/>
                </a:solidFill>
                <a:sym typeface="Wingdings" panose="05000000000000000000" pitchFamily="2" charset="2"/>
              </a:rPr>
              <a:t>Compensatable</a:t>
            </a: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 Transactions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Pivot Transactions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Retriable Transactions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F9CEE60-193F-CF59-6A3F-1120FE24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584" y="2513888"/>
            <a:ext cx="6003381" cy="600338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1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558719"/>
            <a:ext cx="1197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Choreography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Service handles and sends the next message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Must use “Transactional Outbox”!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Correlation ID for event 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F4D2095-C3A9-7AE6-E7DD-C11D537A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2608831"/>
            <a:ext cx="5853222" cy="58532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64688" y="3558719"/>
            <a:ext cx="1197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Choreography</a:t>
            </a:r>
          </a:p>
          <a:p>
            <a:r>
              <a:rPr lang="en-BE" sz="6000" dirty="0">
                <a:solidFill>
                  <a:schemeClr val="bg1"/>
                </a:solidFill>
              </a:rPr>
              <a:t>✅</a:t>
            </a:r>
            <a:r>
              <a:rPr lang="en-US" sz="6000" dirty="0">
                <a:solidFill>
                  <a:schemeClr val="bg1"/>
                </a:solidFill>
              </a:rPr>
              <a:t> Loosely coupled &amp; Simple</a:t>
            </a:r>
          </a:p>
          <a:p>
            <a:r>
              <a:rPr lang="en-BE" sz="6000" dirty="0">
                <a:solidFill>
                  <a:schemeClr val="bg1"/>
                </a:solidFill>
              </a:rPr>
              <a:t>⚠️ </a:t>
            </a:r>
            <a:r>
              <a:rPr lang="en-US" sz="6000" dirty="0">
                <a:solidFill>
                  <a:schemeClr val="bg1"/>
                </a:solidFill>
              </a:rPr>
              <a:t>Flow is defined in multiple places</a:t>
            </a:r>
          </a:p>
          <a:p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 What has (already) happened?</a:t>
            </a:r>
          </a:p>
          <a:p>
            <a:r>
              <a:rPr lang="en-BE" sz="6000" dirty="0">
                <a:solidFill>
                  <a:schemeClr val="bg1"/>
                </a:solidFill>
              </a:rPr>
              <a:t>⚠️</a:t>
            </a:r>
            <a:r>
              <a:rPr lang="en-US" sz="6000" dirty="0">
                <a:solidFill>
                  <a:schemeClr val="bg1"/>
                </a:solidFill>
              </a:rPr>
              <a:t> Risk of tight coupling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F4D2095-C3A9-7AE6-E7DD-C11D537A4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2608831"/>
            <a:ext cx="5853222" cy="58532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9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Interprocess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Communication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98554" y="2809158"/>
            <a:ext cx="119749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Saga: Orchestration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Orchestrator is a State Machine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Orchestrator sequences between states and not contain any logic</a:t>
            </a:r>
          </a:p>
          <a:p>
            <a:b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en-BE" sz="6000" dirty="0">
                <a:solidFill>
                  <a:schemeClr val="bg1"/>
                </a:solidFill>
              </a:rPr>
              <a:t>✅</a:t>
            </a:r>
            <a:r>
              <a:rPr lang="en-US" sz="6000" dirty="0">
                <a:solidFill>
                  <a:schemeClr val="bg1"/>
                </a:solidFill>
              </a:rPr>
              <a:t> Easy to test</a:t>
            </a:r>
          </a:p>
          <a:p>
            <a:r>
              <a:rPr lang="en-BE" sz="6000" dirty="0">
                <a:solidFill>
                  <a:schemeClr val="bg1"/>
                </a:solidFill>
              </a:rPr>
              <a:t>✅</a:t>
            </a:r>
            <a:r>
              <a:rPr lang="en-US" sz="6000" dirty="0">
                <a:solidFill>
                  <a:schemeClr val="bg1"/>
                </a:solidFill>
              </a:rPr>
              <a:t> Recommended</a:t>
            </a:r>
            <a:endParaRPr lang="en-US" sz="60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07D28-C7CE-BCAD-F3A1-C789037D5CEE}"/>
              </a:ext>
            </a:extLst>
          </p:cNvPr>
          <p:cNvSpPr txBox="1"/>
          <p:nvPr/>
        </p:nvSpPr>
        <p:spPr>
          <a:xfrm>
            <a:off x="81621" y="1730347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Asynchronous Messaging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CE62B5D-9E51-9FB2-B6FD-68F69764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980" y="2467835"/>
            <a:ext cx="5908059" cy="590805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90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Business Logic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3853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Transaction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Domain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EventSourcing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F368FFE8-AB1A-8580-2474-7608BED13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284" y="265884"/>
            <a:ext cx="3963324" cy="3963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46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Chapters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Monolith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Interprocess</a:t>
            </a:r>
            <a:r>
              <a:rPr lang="en-US" sz="4400" dirty="0">
                <a:solidFill>
                  <a:schemeClr val="bg1"/>
                </a:solidFill>
              </a:rPr>
              <a:t>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Transactions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Business 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Queries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External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Decomposition &amp; Refactoring</a:t>
            </a:r>
          </a:p>
        </p:txBody>
      </p:sp>
      <p:pic>
        <p:nvPicPr>
          <p:cNvPr id="16" name="Picture 2" descr="Microservice Patterns">
            <a:extLst>
              <a:ext uri="{FF2B5EF4-FFF2-40B4-BE49-F238E27FC236}">
                <a16:creationId xmlns:a16="http://schemas.microsoft.com/office/drawing/2014/main" id="{D1F14445-68BB-E0B4-2E1C-AC72A11E6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697" y="1750851"/>
            <a:ext cx="523875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Business Logic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28600" y="3178817"/>
            <a:ext cx="178375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EntityUpdated</a:t>
            </a:r>
            <a:r>
              <a:rPr lang="en-US" sz="7200" dirty="0">
                <a:solidFill>
                  <a:schemeClr val="bg1"/>
                </a:solidFill>
              </a:rPr>
              <a:t> events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Noteworthy changes on aggregates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Notify for the next step in the process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Send notifications</a:t>
            </a:r>
            <a:r>
              <a:rPr lang="en-US" sz="6000" dirty="0">
                <a:solidFill>
                  <a:schemeClr val="bg1"/>
                </a:solidFill>
              </a:rPr>
              <a:t> (email, SMS, …)</a:t>
            </a:r>
            <a:endParaRPr lang="en-US" sz="72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Analyze events for user behavior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Domain Events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D9B6D344-E505-E2F0-FD2F-CA2BA408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246" y="267876"/>
            <a:ext cx="4276638" cy="42766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7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Business Logic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385333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EntityUpdated</a:t>
            </a:r>
            <a:r>
              <a:rPr lang="en-US" sz="7200" dirty="0">
                <a:solidFill>
                  <a:schemeClr val="bg1"/>
                </a:solidFill>
              </a:rPr>
              <a:t> events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ID Only</a:t>
            </a:r>
          </a:p>
          <a:p>
            <a:r>
              <a:rPr lang="en-US" sz="7200" dirty="0">
                <a:solidFill>
                  <a:schemeClr val="bg1"/>
                </a:solidFill>
              </a:rPr>
              <a:t>	</a:t>
            </a:r>
            <a:r>
              <a:rPr lang="en-BE" sz="7200" dirty="0">
                <a:solidFill>
                  <a:schemeClr val="bg1"/>
                </a:solidFill>
              </a:rPr>
              <a:t>✅</a:t>
            </a:r>
            <a:r>
              <a:rPr lang="en-US" sz="7200" dirty="0">
                <a:solidFill>
                  <a:schemeClr val="bg1"/>
                </a:solidFill>
              </a:rPr>
              <a:t> Small messages</a:t>
            </a:r>
          </a:p>
          <a:p>
            <a:r>
              <a:rPr lang="en-US" sz="7200" dirty="0">
                <a:solidFill>
                  <a:schemeClr val="bg1"/>
                </a:solidFill>
              </a:rPr>
              <a:t>	</a:t>
            </a:r>
            <a:r>
              <a:rPr lang="en-BE" sz="7200" dirty="0">
                <a:solidFill>
                  <a:schemeClr val="bg1"/>
                </a:solidFill>
              </a:rPr>
              <a:t>⚠️</a:t>
            </a:r>
            <a:r>
              <a:rPr lang="en-US" sz="7200" dirty="0">
                <a:solidFill>
                  <a:schemeClr val="bg1"/>
                </a:solidFill>
              </a:rPr>
              <a:t> Consumers need to request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Enrichment</a:t>
            </a:r>
          </a:p>
          <a:p>
            <a:r>
              <a:rPr lang="en-US" sz="7200" dirty="0">
                <a:solidFill>
                  <a:schemeClr val="bg1"/>
                </a:solidFill>
              </a:rPr>
              <a:t>	</a:t>
            </a:r>
            <a:r>
              <a:rPr lang="en-BE" sz="7200" dirty="0">
                <a:solidFill>
                  <a:schemeClr val="bg1"/>
                </a:solidFill>
              </a:rPr>
              <a:t>⚠️</a:t>
            </a:r>
            <a:r>
              <a:rPr lang="en-US" sz="7200" dirty="0">
                <a:solidFill>
                  <a:schemeClr val="bg1"/>
                </a:solidFill>
              </a:rPr>
              <a:t> Less stable 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Domain Events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D9B6D344-E505-E2F0-FD2F-CA2BA408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246" y="267876"/>
            <a:ext cx="4276638" cy="42766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152400" y="4305300"/>
            <a:ext cx="1789359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Break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798940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How Micro is a </a:t>
            </a: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MicroService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6386" name="Picture 2" descr="Microservices meme image">
            <a:extLst>
              <a:ext uri="{FF2B5EF4-FFF2-40B4-BE49-F238E27FC236}">
                <a16:creationId xmlns:a16="http://schemas.microsoft.com/office/drawing/2014/main" id="{769420E1-EC77-6995-D157-F939FF8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50" y="2315394"/>
            <a:ext cx="16097710" cy="70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07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Queries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00898" y="1562100"/>
            <a:ext cx="1458190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Pattern: API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Query multiple services and combine the results</a:t>
            </a:r>
          </a:p>
          <a:p>
            <a:pPr lvl="1"/>
            <a:endParaRPr lang="en-US" sz="5400" dirty="0">
              <a:solidFill>
                <a:schemeClr val="bg1"/>
              </a:solidFill>
            </a:endParaRPr>
          </a:p>
          <a:p>
            <a:pPr lvl="1"/>
            <a:r>
              <a:rPr lang="en-BE" sz="5400" dirty="0">
                <a:solidFill>
                  <a:schemeClr val="bg1"/>
                </a:solidFill>
              </a:rPr>
              <a:t>✅ </a:t>
            </a:r>
            <a:r>
              <a:rPr lang="en-US" sz="5400" dirty="0">
                <a:solidFill>
                  <a:schemeClr val="bg1"/>
                </a:solidFill>
              </a:rPr>
              <a:t>Easy to implement</a:t>
            </a:r>
          </a:p>
          <a:p>
            <a:pPr lvl="1"/>
            <a:r>
              <a:rPr lang="en-BE" sz="5400" dirty="0">
                <a:solidFill>
                  <a:schemeClr val="bg1"/>
                </a:solidFill>
              </a:rPr>
              <a:t>⚠️ </a:t>
            </a:r>
            <a:r>
              <a:rPr lang="en-US" sz="5400" dirty="0">
                <a:solidFill>
                  <a:schemeClr val="bg1"/>
                </a:solidFill>
              </a:rPr>
              <a:t>Network and computing overhead</a:t>
            </a:r>
          </a:p>
          <a:p>
            <a:pPr lvl="1"/>
            <a:r>
              <a:rPr lang="en-BE" sz="5400" dirty="0">
                <a:solidFill>
                  <a:schemeClr val="bg1"/>
                </a:solidFill>
              </a:rPr>
              <a:t>⚠️ </a:t>
            </a:r>
            <a:r>
              <a:rPr lang="en-US" sz="5400" dirty="0">
                <a:solidFill>
                  <a:schemeClr val="bg1"/>
                </a:solidFill>
              </a:rPr>
              <a:t>Lack of transactional data consistency</a:t>
            </a:r>
          </a:p>
          <a:p>
            <a:pPr lvl="1"/>
            <a:r>
              <a:rPr lang="en-BE" sz="5400" dirty="0">
                <a:solidFill>
                  <a:schemeClr val="bg1"/>
                </a:solidFill>
              </a:rPr>
              <a:t>⚠️ </a:t>
            </a:r>
            <a:r>
              <a:rPr lang="en-US" sz="5400" dirty="0">
                <a:solidFill>
                  <a:schemeClr val="bg1"/>
                </a:solidFill>
              </a:rPr>
              <a:t>Reduced availability</a:t>
            </a:r>
          </a:p>
          <a:p>
            <a:pPr marL="2057400" lvl="3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Cached fallbacks</a:t>
            </a:r>
          </a:p>
          <a:p>
            <a:pPr marL="2057400" lvl="3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Return incomplete data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BD7D2696-C37A-ED5C-202F-7730E9C9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396520"/>
            <a:ext cx="5404580" cy="540458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Queries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1638300"/>
            <a:ext cx="17067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Pattern: CQRS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Maintain read-only Elastic/</a:t>
            </a:r>
            <a:r>
              <a:rPr lang="en-US" sz="5400" dirty="0" err="1">
                <a:solidFill>
                  <a:schemeClr val="bg1"/>
                </a:solidFill>
              </a:rPr>
              <a:t>Solr</a:t>
            </a:r>
            <a:r>
              <a:rPr lang="en-US" sz="5400" dirty="0">
                <a:solidFill>
                  <a:schemeClr val="bg1"/>
                </a:solidFill>
              </a:rPr>
              <a:t> for complex queries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Might be inefficient to select everything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Too much data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Join large datasets in memory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86233A70-9137-CBD7-2396-C267B59A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348" y="3695700"/>
            <a:ext cx="5334000" cy="5334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4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External APIs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Don’t expose the microservices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Difficult to use, bad dev </a:t>
            </a:r>
            <a:r>
              <a:rPr lang="en-US" sz="7200" dirty="0" err="1">
                <a:solidFill>
                  <a:schemeClr val="bg1"/>
                </a:solidFill>
              </a:rPr>
              <a:t>xp</a:t>
            </a:r>
            <a:endParaRPr lang="en-US" sz="72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Difficult to force upgrades of 3</a:t>
            </a:r>
            <a:r>
              <a:rPr lang="en-US" sz="7200" baseline="30000" dirty="0">
                <a:solidFill>
                  <a:schemeClr val="bg1"/>
                </a:solidFill>
              </a:rPr>
              <a:t>rd</a:t>
            </a:r>
            <a:r>
              <a:rPr lang="en-US" sz="7200" dirty="0">
                <a:solidFill>
                  <a:schemeClr val="bg1"/>
                </a:solidFill>
              </a:rPr>
              <a:t> parties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Solution: API Gateway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Internal &amp; External Clients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DAB6795-8491-2DA0-9367-AD60B460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266700"/>
            <a:ext cx="4222800" cy="422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85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External APIs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API Composition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Authentication &amp; other edge functions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Routing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Protocol Translation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One-size-fits-all or data depends on client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Pattern: Backends for Frontends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API Gateway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DAB6795-8491-2DA0-9367-AD60B460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266700"/>
            <a:ext cx="4222800" cy="422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External APIs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Handle partial failures</a:t>
            </a:r>
          </a:p>
          <a:p>
            <a:r>
              <a:rPr lang="en-US" sz="7200" dirty="0">
                <a:solidFill>
                  <a:schemeClr val="bg1"/>
                </a:solidFill>
              </a:rPr>
              <a:t>Uses Service Discovery Patterns</a:t>
            </a:r>
          </a:p>
          <a:p>
            <a:r>
              <a:rPr lang="en-US" sz="7200" dirty="0">
                <a:solidFill>
                  <a:schemeClr val="bg1"/>
                </a:solidFill>
              </a:rPr>
              <a:t>Potential bottleneck</a:t>
            </a:r>
          </a:p>
          <a:p>
            <a:r>
              <a:rPr lang="en-US" sz="7200" dirty="0">
                <a:solidFill>
                  <a:schemeClr val="bg1"/>
                </a:solidFill>
              </a:rPr>
              <a:t>Off the shelf or </a:t>
            </a:r>
            <a:r>
              <a:rPr lang="en-US" sz="7200" dirty="0" err="1">
                <a:solidFill>
                  <a:schemeClr val="bg1"/>
                </a:solidFill>
              </a:rPr>
              <a:t>GraphQL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API Gateway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DAB6795-8491-2DA0-9367-AD60B460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266700"/>
            <a:ext cx="4222800" cy="422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6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Security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Configurability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Observability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Developing production-ready Services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D4E6CAF5-FFB1-8FE4-11A9-54EC89CD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000" y="154103"/>
            <a:ext cx="4267200" cy="4267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2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9" y="1136489"/>
            <a:ext cx="1819217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Microservices Patterns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279597" y="2258820"/>
            <a:ext cx="17936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Design Patterns… Again?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7B909C-5AC6-568C-2A93-A5E4996C0907}"/>
              </a:ext>
            </a:extLst>
          </p:cNvPr>
          <p:cNvSpPr txBox="1"/>
          <p:nvPr/>
        </p:nvSpPr>
        <p:spPr>
          <a:xfrm>
            <a:off x="531926" y="3066029"/>
            <a:ext cx="1068307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FORCES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What we must address</a:t>
            </a:r>
          </a:p>
          <a:p>
            <a:pPr lvl="1"/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RESULTING CONTEXT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Benefits – what did we gain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Drawbacks – what did we lose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Issues – new problems we introduced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FOR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Application And Infrastructure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6817004-E1B2-7847-6E5E-A0456376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781" y="3066029"/>
            <a:ext cx="6532755" cy="65327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Authentication &amp; Authorization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Auditing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Secure Communication (TLS)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Access Token (by API Gateway)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JWT or </a:t>
            </a:r>
            <a:r>
              <a:rPr lang="en-US" sz="7200" dirty="0" err="1">
                <a:solidFill>
                  <a:schemeClr val="bg1"/>
                </a:solidFill>
              </a:rPr>
              <a:t>Oauth</a:t>
            </a:r>
            <a:r>
              <a:rPr lang="en-US" sz="7200" dirty="0">
                <a:solidFill>
                  <a:schemeClr val="bg1"/>
                </a:solidFill>
              </a:rPr>
              <a:t> 2.0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Security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7990A084-3DDE-4472-7476-35C67228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934" y="289579"/>
            <a:ext cx="4206666" cy="4206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6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Externalized Configuration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Push Model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CI passes configuration to the service</a:t>
            </a:r>
            <a:endParaRPr lang="en-US" sz="72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Pull Model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Service reads config from a service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Configurability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5C9BF293-6EFA-5935-0E87-2E26AEB1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603" y="230303"/>
            <a:ext cx="4151197" cy="41511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8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3178817"/>
            <a:ext cx="1725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 err="1">
                <a:solidFill>
                  <a:schemeClr val="bg1"/>
                </a:solidFill>
              </a:rPr>
              <a:t>Healthchecks</a:t>
            </a:r>
            <a:endParaRPr lang="en-US" sz="7200" dirty="0">
              <a:solidFill>
                <a:schemeClr val="bg1"/>
              </a:solidFill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Simple 200/500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Or more detailed</a:t>
            </a:r>
          </a:p>
          <a:p>
            <a:pPr marL="1771650" lvl="2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Watch out for oversharing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Used by the deployment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Observability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8FE09BC3-75DD-4594-78D6-9963F557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406" y="154103"/>
            <a:ext cx="4209994" cy="42099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8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2095500"/>
            <a:ext cx="17253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Log Aggregation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Elastic, Splunk, </a:t>
            </a:r>
            <a:r>
              <a:rPr lang="en-US" sz="7200" dirty="0" err="1">
                <a:solidFill>
                  <a:schemeClr val="bg1"/>
                </a:solidFill>
              </a:rPr>
              <a:t>DataDog</a:t>
            </a:r>
            <a:r>
              <a:rPr lang="en-US" sz="7200" dirty="0">
                <a:solidFill>
                  <a:schemeClr val="bg1"/>
                </a:solidFill>
              </a:rPr>
              <a:t>, …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Distributed Tracing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Log a request ID!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Application Metrics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CPU, memory, disk utilization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Exception Tracking &amp; Alerting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Observability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67EBF848-8E39-A39F-6964-B5B2C8CD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208" y="360251"/>
            <a:ext cx="3962400" cy="3962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33400" y="2095500"/>
            <a:ext cx="17253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Audit Logging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Customer Support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Ensure Compliance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Detect suspicious behavior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  <a:p>
            <a:pPr lvl="1"/>
            <a:r>
              <a:rPr lang="en-US" sz="7200" dirty="0">
                <a:solidFill>
                  <a:schemeClr val="bg1"/>
                </a:solidFill>
              </a:rPr>
              <a:t>“Easy” with </a:t>
            </a:r>
            <a:r>
              <a:rPr lang="en-US" sz="7200" dirty="0" err="1">
                <a:solidFill>
                  <a:schemeClr val="bg1"/>
                </a:solidFill>
              </a:rPr>
              <a:t>EventSourcing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47AEE-7CB1-061A-7444-208EE0B838CF}"/>
              </a:ext>
            </a:extLst>
          </p:cNvPr>
          <p:cNvSpPr txBox="1"/>
          <p:nvPr/>
        </p:nvSpPr>
        <p:spPr>
          <a:xfrm>
            <a:off x="64687" y="1416549"/>
            <a:ext cx="1223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Observability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67EBF848-8E39-A39F-6964-B5B2C8CD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208" y="360251"/>
            <a:ext cx="3962400" cy="3962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5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517500" y="430876"/>
            <a:ext cx="17548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Circuit Breaker, Tracing, Logging, Service Discovery, Health checks, Configuration, …</a:t>
            </a:r>
          </a:p>
        </p:txBody>
      </p:sp>
      <p:pic>
        <p:nvPicPr>
          <p:cNvPr id="15370" name="Picture 10" descr="Go, Docker, Google Cloud: A Microservice HOWTO | by Michael K | Google  Cloud - Community | Medium">
            <a:extLst>
              <a:ext uri="{FF2B5EF4-FFF2-40B4-BE49-F238E27FC236}">
                <a16:creationId xmlns:a16="http://schemas.microsoft.com/office/drawing/2014/main" id="{C6A1A9A5-8C10-6DE4-F2CF-0D32C3E8D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06" y="2858976"/>
            <a:ext cx="7086600" cy="69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5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Production Ready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73154" y="3065006"/>
            <a:ext cx="175718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Pattern: </a:t>
            </a:r>
            <a:r>
              <a:rPr lang="en-US" sz="7200" dirty="0" err="1">
                <a:solidFill>
                  <a:schemeClr val="bg1"/>
                </a:solidFill>
              </a:rPr>
              <a:t>MicroService</a:t>
            </a:r>
            <a:r>
              <a:rPr lang="en-US" sz="7200" dirty="0">
                <a:solidFill>
                  <a:schemeClr val="bg1"/>
                </a:solidFill>
              </a:rPr>
              <a:t> Chassis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Combine all cross-cutting concerns</a:t>
            </a:r>
          </a:p>
          <a:p>
            <a:endParaRPr lang="en-US" sz="7200" dirty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</a:rPr>
              <a:t>Pattern: Service Mesh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Route all traffic through a layer that does the chassis stuff + load balancing, routing, …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E591A687-AF56-5BD1-ABFF-C26B3D81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0" y="114300"/>
            <a:ext cx="4545690" cy="45456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6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1970187"/>
            <a:ext cx="17067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Deploying a million services manually is not feasible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DevOps Teams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Pets vs Cattle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Snowflake vs Phoenix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89063428-CAE0-2AE2-E4AE-05BC5185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337919"/>
            <a:ext cx="5509435" cy="550943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It needs to be highly automated</a:t>
            </a:r>
          </a:p>
        </p:txBody>
      </p:sp>
    </p:spTree>
    <p:extLst>
      <p:ext uri="{BB962C8B-B14F-4D97-AF65-F5344CB8AC3E}">
        <p14:creationId xmlns:p14="http://schemas.microsoft.com/office/powerpoint/2010/main" val="419962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2391370"/>
            <a:ext cx="174727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Copy the code &amp; start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Easy &amp; fast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Good way to get started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Different versions of .NET / SDK </a:t>
            </a:r>
            <a:r>
              <a:rPr lang="en-BE" sz="5400" dirty="0"/>
              <a:t>😬</a:t>
            </a:r>
            <a:endParaRPr lang="en-US" sz="5400" dirty="0"/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Service crashes on same machine can impact others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A service can utilize all CPU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Manually decide on what machines to put which services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Language-Specific Package Pattern</a:t>
            </a:r>
          </a:p>
        </p:txBody>
      </p:sp>
    </p:spTree>
    <p:extLst>
      <p:ext uri="{BB962C8B-B14F-4D97-AF65-F5344CB8AC3E}">
        <p14:creationId xmlns:p14="http://schemas.microsoft.com/office/powerpoint/2010/main" val="26479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2391370"/>
            <a:ext cx="1706792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Ship the whole thing: OS, Dependencies &amp; App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BE" sz="5400" dirty="0">
                <a:solidFill>
                  <a:schemeClr val="bg1"/>
                </a:solidFill>
              </a:rPr>
              <a:t>✅ </a:t>
            </a:r>
            <a:r>
              <a:rPr lang="en-US" sz="5400" dirty="0">
                <a:solidFill>
                  <a:schemeClr val="bg1"/>
                </a:solidFill>
              </a:rPr>
              <a:t>Got everything &amp; the right versions too!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Fixed amount of CPU &amp; memory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Overhead of an entire OS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Slower: need to send a lot of bytes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Must maintain the machines</a:t>
            </a:r>
            <a:r>
              <a:rPr lang="en-US" sz="4400" dirty="0">
                <a:solidFill>
                  <a:schemeClr val="bg1"/>
                </a:solidFill>
              </a:rPr>
              <a:t> (patches &amp; updates)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Might be paying for lots of unused resources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 Virtual Machine (VM)</a:t>
            </a:r>
          </a:p>
        </p:txBody>
      </p:sp>
    </p:spTree>
    <p:extLst>
      <p:ext uri="{BB962C8B-B14F-4D97-AF65-F5344CB8AC3E}">
        <p14:creationId xmlns:p14="http://schemas.microsoft.com/office/powerpoint/2010/main" val="386456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799977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Monolithic Architecture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330399" y="1866900"/>
            <a:ext cx="10611959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For example n-tier or Hexagonal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Why you should build a Monolith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your IDE handles it well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everyone has experience 			           creating 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to write unit &amp; integration tests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to deploy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to scale (typically)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It’s easy – to make big changes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Typically a good top level architecture to start with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1B139-E429-F3AA-598A-097709F0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002" y="1951390"/>
            <a:ext cx="6705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2391370"/>
            <a:ext cx="17067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Build image, push to registry, start container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Isolated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 </a:t>
            </a:r>
            <a:r>
              <a:rPr lang="en-US" sz="5400" dirty="0">
                <a:solidFill>
                  <a:schemeClr val="bg1"/>
                </a:solidFill>
              </a:rPr>
              <a:t>Can specify CPU &amp; Memory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More lightweight than a VM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You’re responsible for the Image administration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 Container Image</a:t>
            </a:r>
          </a:p>
        </p:txBody>
      </p:sp>
    </p:spTree>
    <p:extLst>
      <p:ext uri="{BB962C8B-B14F-4D97-AF65-F5344CB8AC3E}">
        <p14:creationId xmlns:p14="http://schemas.microsoft.com/office/powerpoint/2010/main" val="41225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207807" y="2248436"/>
            <a:ext cx="170679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Docker Orchestration: uses a set of machines with Docker as a pool of resources as if it were a single machine.</a:t>
            </a:r>
          </a:p>
          <a:p>
            <a:r>
              <a:rPr lang="en-US" sz="5400" dirty="0">
                <a:solidFill>
                  <a:schemeClr val="bg1"/>
                </a:solidFill>
              </a:rPr>
              <a:t>Service Management: named &amp; versioned services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Zero downtime deployments: rolling updates / rollbacks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Have x healthy instances of a service (health checks)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Load balancing</a:t>
            </a:r>
          </a:p>
          <a:p>
            <a:r>
              <a:rPr lang="en-US" sz="5400" dirty="0">
                <a:solidFill>
                  <a:schemeClr val="bg1"/>
                </a:solidFill>
              </a:rPr>
              <a:t>Scheduling: </a:t>
            </a:r>
            <a:r>
              <a:rPr lang="en-US" sz="4800" dirty="0">
                <a:solidFill>
                  <a:schemeClr val="bg1"/>
                </a:solidFill>
              </a:rPr>
              <a:t>Checks service requirements to select a machine</a:t>
            </a:r>
          </a:p>
          <a:p>
            <a:r>
              <a:rPr lang="en-US" sz="4000" dirty="0">
                <a:solidFill>
                  <a:schemeClr val="bg1"/>
                </a:solidFill>
              </a:rPr>
              <a:t>	  (Anti)-Affinity: services to (not) run on the same machine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9560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38100"/>
            <a:ext cx="1826368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Deployment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358033" y="2391370"/>
            <a:ext cx="17067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5400" dirty="0">
                <a:solidFill>
                  <a:schemeClr val="bg1"/>
                </a:solidFill>
              </a:rPr>
              <a:t>✅ </a:t>
            </a:r>
            <a:r>
              <a:rPr lang="en-US" sz="5400" dirty="0">
                <a:solidFill>
                  <a:schemeClr val="bg1"/>
                </a:solidFill>
              </a:rPr>
              <a:t>Only pay for what you use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Eliminate sysadmin tasks</a:t>
            </a:r>
          </a:p>
          <a:p>
            <a:r>
              <a:rPr lang="en-BE" sz="5400" dirty="0">
                <a:solidFill>
                  <a:schemeClr val="bg1"/>
                </a:solidFill>
              </a:rPr>
              <a:t>✅</a:t>
            </a:r>
            <a:r>
              <a:rPr lang="en-US" sz="5400" dirty="0">
                <a:solidFill>
                  <a:schemeClr val="bg1"/>
                </a:solidFill>
              </a:rPr>
              <a:t> Elasticity: spin up as needed to handle the load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Cold startup</a:t>
            </a:r>
          </a:p>
          <a:p>
            <a:r>
              <a:rPr lang="en-BE" sz="5400" dirty="0">
                <a:solidFill>
                  <a:schemeClr val="bg1"/>
                </a:solidFill>
              </a:rPr>
              <a:t>⚠️</a:t>
            </a:r>
            <a:r>
              <a:rPr lang="en-US" sz="5400" dirty="0">
                <a:solidFill>
                  <a:schemeClr val="bg1"/>
                </a:solidFill>
              </a:rPr>
              <a:t> Not intended for long running processes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78395D-EF27-BAA8-266A-00F1E422F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9589" r="35858" b="25411"/>
          <a:stretch>
            <a:fillRect/>
          </a:stretch>
        </p:blipFill>
        <p:spPr>
          <a:xfrm>
            <a:off x="13255492" y="800100"/>
            <a:ext cx="420433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603292-2053-99DA-3817-F149A556BCFE}"/>
              </a:ext>
            </a:extLst>
          </p:cNvPr>
          <p:cNvSpPr txBox="1"/>
          <p:nvPr/>
        </p:nvSpPr>
        <p:spPr>
          <a:xfrm>
            <a:off x="24317" y="937990"/>
            <a:ext cx="1823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346729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3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96079" y="3028251"/>
            <a:ext cx="175718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Don’t!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Slow Delivery &amp; Deployment?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 Automated testing!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Poor Scalability?</a:t>
            </a:r>
            <a:b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 Scale Cube!</a:t>
            </a:r>
          </a:p>
          <a:p>
            <a:r>
              <a:rPr lang="en-US" sz="7200" dirty="0">
                <a:solidFill>
                  <a:schemeClr val="bg1"/>
                </a:solidFill>
                <a:sym typeface="Wingdings" panose="05000000000000000000" pitchFamily="2" charset="2"/>
              </a:rPr>
              <a:t> First try simpler solutions!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4D6022C-4DA3-8CFB-8F53-58451578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096" y="311100"/>
            <a:ext cx="4301425" cy="4301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When to move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8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895600" y="4520314"/>
            <a:ext cx="11903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If you find yourself in a hole,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stop digging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When to move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169B9973-56E9-75D5-231E-F3B20C1EF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391" y="211214"/>
            <a:ext cx="4225772" cy="4225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84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96079" y="3028251"/>
            <a:ext cx="1757188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Strangle the monolith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Don’t attempt a rewrite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Migrate high value areas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These can then evolve independently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You don’t need all the </a:t>
            </a:r>
            <a:r>
              <a:rPr lang="en-US" sz="6600" dirty="0" err="1">
                <a:solidFill>
                  <a:schemeClr val="bg1"/>
                </a:solidFill>
              </a:rPr>
              <a:t>MicroService</a:t>
            </a:r>
            <a:r>
              <a:rPr lang="en-US" sz="6600" dirty="0">
                <a:solidFill>
                  <a:schemeClr val="bg1"/>
                </a:solidFill>
              </a:rPr>
              <a:t> infrastructure (right away)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4D6022C-4DA3-8CFB-8F53-58451578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096" y="311100"/>
            <a:ext cx="4301425" cy="4301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Moving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9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96079" y="2324398"/>
            <a:ext cx="1757188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Split the UI</a:t>
            </a:r>
          </a:p>
          <a:p>
            <a:r>
              <a:rPr lang="en-US" sz="7200" dirty="0">
                <a:solidFill>
                  <a:schemeClr val="bg1"/>
                </a:solidFill>
              </a:rPr>
              <a:t>Splitting the domain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Potentially major surgery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Hexagonal: limit changes to in/out adapters</a:t>
            </a:r>
          </a:p>
          <a:p>
            <a:r>
              <a:rPr lang="en-US" sz="7200" dirty="0">
                <a:solidFill>
                  <a:schemeClr val="bg1"/>
                </a:solidFill>
              </a:rPr>
              <a:t>Database </a:t>
            </a:r>
            <a:r>
              <a:rPr lang="en-US" sz="7200" dirty="0" err="1">
                <a:solidFill>
                  <a:schemeClr val="bg1"/>
                </a:solidFill>
              </a:rPr>
              <a:t>Refactorings</a:t>
            </a:r>
            <a:endParaRPr lang="en-US" sz="72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Move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bg1"/>
                </a:solidFill>
              </a:rPr>
              <a:t>Replicate with triggers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4D6022C-4DA3-8CFB-8F53-58451578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096" y="311100"/>
            <a:ext cx="4301425" cy="4301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Moving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Refactoring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296079" y="3028251"/>
            <a:ext cx="17571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Minimize changes to the monolith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API Gateway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Integration Glue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Anti-Corruption Layer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4D6022C-4DA3-8CFB-8F53-58451578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096" y="311100"/>
            <a:ext cx="4301425" cy="4301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15C2-9A7C-3C7F-8BEC-069C2F256013}"/>
              </a:ext>
            </a:extLst>
          </p:cNvPr>
          <p:cNvSpPr txBox="1"/>
          <p:nvPr/>
        </p:nvSpPr>
        <p:spPr>
          <a:xfrm>
            <a:off x="24317" y="1493103"/>
            <a:ext cx="1227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Moving to </a:t>
            </a:r>
            <a:r>
              <a:rPr lang="en-US" sz="4800" dirty="0" err="1">
                <a:solidFill>
                  <a:schemeClr val="bg1"/>
                </a:solidFill>
              </a:rPr>
              <a:t>MicroServices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2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0" y="1029797"/>
            <a:ext cx="1789359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End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5372" name="Picture 12" descr="r/ProgrammerHumor - I NEED TO KNOW WHY MOVING YOU WOULDN'T OUR APP TO THE CLOUD DIDN'T LET ME RE- AUTOMATICALLY SOLVE ALL OUR ARCHITECT THE JUST PUT IT PROBLEMS. I APP TO BE IN com ! I YOU CAN'T SOLVE A I PROBLEM JUST D BY SAYING TECHY THINGS. KUBERNETES. W I MhN IN I">
            <a:extLst>
              <a:ext uri="{FF2B5EF4-FFF2-40B4-BE49-F238E27FC236}">
                <a16:creationId xmlns:a16="http://schemas.microsoft.com/office/drawing/2014/main" id="{460545E1-95A7-EB3B-936C-CFCE077F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28900"/>
            <a:ext cx="17068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197204" y="4229100"/>
            <a:ext cx="1789359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908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7999774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Monolith vs Success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59634" y="2857500"/>
            <a:ext cx="115405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If your application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is very successful,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the monolith may turn out to be not such a great idea after all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2667A7-D7C8-8ECF-60BA-B9862B77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340" y="1968157"/>
            <a:ext cx="6318660" cy="631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489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  <p:pic>
        <p:nvPicPr>
          <p:cNvPr id="15364" name="Picture 4" descr="So my client want to go microservices... : r/ProgrammerHumor">
            <a:extLst>
              <a:ext uri="{FF2B5EF4-FFF2-40B4-BE49-F238E27FC236}">
                <a16:creationId xmlns:a16="http://schemas.microsoft.com/office/drawing/2014/main" id="{3D841A34-6302-FCC6-2848-3981666A4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8" y="4003963"/>
            <a:ext cx="4762500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36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Our Socials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hlinkClick r:id="rId10"/>
            <a:extLst>
              <a:ext uri="{FF2B5EF4-FFF2-40B4-BE49-F238E27FC236}">
                <a16:creationId xmlns:a16="http://schemas.microsoft.com/office/drawing/2014/main" id="{D3C5DCCD-0016-F728-E1CC-3CA1E65BBB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28427"/>
            <a:ext cx="2361819" cy="23618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934D0-C98B-C914-35CA-D48910DB7433}"/>
              </a:ext>
            </a:extLst>
          </p:cNvPr>
          <p:cNvSpPr txBox="1"/>
          <p:nvPr/>
        </p:nvSpPr>
        <p:spPr>
          <a:xfrm>
            <a:off x="901678" y="475877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hlinkClick r:id="rId12"/>
            <a:extLst>
              <a:ext uri="{FF2B5EF4-FFF2-40B4-BE49-F238E27FC236}">
                <a16:creationId xmlns:a16="http://schemas.microsoft.com/office/drawing/2014/main" id="{DA906547-05E0-5C7D-A053-612D0612D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60" y="2570348"/>
            <a:ext cx="2361600" cy="2361600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60FB4228-95B9-1D50-7657-821F88D9C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91" y="2576144"/>
            <a:ext cx="2361600" cy="2361600"/>
          </a:xfrm>
          <a:prstGeom prst="rect">
            <a:avLst/>
          </a:prstGeom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AE386512-8A1B-0139-5253-29F2845DE2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95" y="6296595"/>
            <a:ext cx="2361600" cy="2361600"/>
          </a:xfrm>
          <a:prstGeom prst="rect">
            <a:avLst/>
          </a:prstGeom>
        </p:spPr>
      </p:pic>
      <p:pic>
        <p:nvPicPr>
          <p:cNvPr id="23" name="Picture 22">
            <a:hlinkClick r:id="rId18"/>
            <a:extLst>
              <a:ext uri="{FF2B5EF4-FFF2-40B4-BE49-F238E27FC236}">
                <a16:creationId xmlns:a16="http://schemas.microsoft.com/office/drawing/2014/main" id="{56C8993B-D774-AB2E-D278-C5308353E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48" y="6296595"/>
            <a:ext cx="2361600" cy="2361600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A84B48CD-1BE0-CE45-4E69-3B371096D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8" y="6324519"/>
            <a:ext cx="2361600" cy="236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A60741-8FC9-797C-046C-68BE748A4696}"/>
              </a:ext>
            </a:extLst>
          </p:cNvPr>
          <p:cNvSpPr txBox="1"/>
          <p:nvPr/>
        </p:nvSpPr>
        <p:spPr>
          <a:xfrm>
            <a:off x="658117" y="860726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D074E-AF8A-DC7D-8088-C157090C3E51}"/>
              </a:ext>
            </a:extLst>
          </p:cNvPr>
          <p:cNvSpPr txBox="1"/>
          <p:nvPr/>
        </p:nvSpPr>
        <p:spPr>
          <a:xfrm>
            <a:off x="4707731" y="4806190"/>
            <a:ext cx="341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@itenium_be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40DE1-85CF-06CA-D801-008611EB0D70}"/>
              </a:ext>
            </a:extLst>
          </p:cNvPr>
          <p:cNvSpPr txBox="1"/>
          <p:nvPr/>
        </p:nvSpPr>
        <p:spPr>
          <a:xfrm>
            <a:off x="9855942" y="473337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F86EC-3683-BB25-B1AC-BD157BB38BD1}"/>
              </a:ext>
            </a:extLst>
          </p:cNvPr>
          <p:cNvSpPr txBox="1"/>
          <p:nvPr/>
        </p:nvSpPr>
        <p:spPr>
          <a:xfrm>
            <a:off x="5122749" y="8623329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@itenium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A18F0-A58A-9040-930B-64B2FE7B61D2}"/>
              </a:ext>
            </a:extLst>
          </p:cNvPr>
          <p:cNvSpPr txBox="1"/>
          <p:nvPr/>
        </p:nvSpPr>
        <p:spPr>
          <a:xfrm>
            <a:off x="9443590" y="8590575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itenium.be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22"/>
            <a:extLst>
              <a:ext uri="{FF2B5EF4-FFF2-40B4-BE49-F238E27FC236}">
                <a16:creationId xmlns:a16="http://schemas.microsoft.com/office/drawing/2014/main" id="{953F2280-1170-E937-F515-91CE81B7AB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03963" y="5295900"/>
            <a:ext cx="2667704" cy="2667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DBD0A8-7D58-DA1E-B774-78BDF1E28BDE}"/>
              </a:ext>
            </a:extLst>
          </p:cNvPr>
          <p:cNvSpPr txBox="1"/>
          <p:nvPr/>
        </p:nvSpPr>
        <p:spPr>
          <a:xfrm>
            <a:off x="13903238" y="8062392"/>
            <a:ext cx="276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itenium</a:t>
            </a:r>
            <a:r>
              <a:rPr lang="en-US" sz="4400" dirty="0">
                <a:solidFill>
                  <a:schemeClr val="bg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A767-BAA7-52B8-5F71-191323148C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71686" y="350986"/>
            <a:ext cx="4106714" cy="4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1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023924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Monolithic Hell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74648" y="2345446"/>
            <a:ext cx="104895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codebase intimidates developers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Development is slow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Edit-build-run-test loop takes a long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The road to deploy is long and arduous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Locked in an increasingly obsolete stack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E45D3E-C084-230D-9068-49B624E74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194" y="1346676"/>
            <a:ext cx="7114206" cy="711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7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26" r="20735"/>
          <a:stretch>
            <a:fillRect/>
          </a:stretch>
        </p:blipFill>
        <p:spPr>
          <a:xfrm>
            <a:off x="0" y="657355"/>
            <a:ext cx="17678400" cy="1224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18201722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The Scale Cube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F057D85-D750-965F-5D4C-ED2133AA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71" y="2469297"/>
            <a:ext cx="13163129" cy="765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403891-CC1F-EE27-DC32-599F1949D04E}"/>
              </a:ext>
            </a:extLst>
          </p:cNvPr>
          <p:cNvSpPr txBox="1"/>
          <p:nvPr/>
        </p:nvSpPr>
        <p:spPr>
          <a:xfrm>
            <a:off x="81620" y="1638300"/>
            <a:ext cx="1815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Scaling may turn out to be not that easy </a:t>
            </a:r>
            <a:r>
              <a:rPr lang="en-US" sz="4000" dirty="0">
                <a:solidFill>
                  <a:schemeClr val="bg1"/>
                </a:solidFill>
              </a:rPr>
              <a:t>(anymore)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7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3093</Words>
  <Application>Microsoft Office PowerPoint</Application>
  <PresentationFormat>Custom</PresentationFormat>
  <Paragraphs>696</Paragraphs>
  <Slides>73</Slides>
  <Notes>60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Open Sans Bold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dc:creator>Wouter Van Schandevijl</dc:creator>
  <cp:lastModifiedBy>Wouter Van Schandevijl</cp:lastModifiedBy>
  <cp:revision>112</cp:revision>
  <dcterms:created xsi:type="dcterms:W3CDTF">2006-08-16T00:00:00Z</dcterms:created>
  <dcterms:modified xsi:type="dcterms:W3CDTF">2024-10-17T16:51:26Z</dcterms:modified>
  <dc:identifier>DAE4nIrG1s0</dc:identifier>
</cp:coreProperties>
</file>